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357" r:id="rId2"/>
    <p:sldId id="355" r:id="rId3"/>
    <p:sldId id="331" r:id="rId4"/>
    <p:sldId id="347" r:id="rId5"/>
    <p:sldId id="350" r:id="rId6"/>
    <p:sldId id="349" r:id="rId7"/>
    <p:sldId id="358" r:id="rId8"/>
    <p:sldId id="352" r:id="rId9"/>
    <p:sldId id="35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BB"/>
    <a:srgbClr val="C2F4FE"/>
    <a:srgbClr val="F9FEE2"/>
    <a:srgbClr val="E1FAFF"/>
    <a:srgbClr val="FBDF79"/>
    <a:srgbClr val="E6B0E6"/>
    <a:srgbClr val="F9C81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09"/>
  </p:normalViewPr>
  <p:slideViewPr>
    <p:cSldViewPr showGuides="1">
      <p:cViewPr varScale="1">
        <p:scale>
          <a:sx n="63" d="100"/>
          <a:sy n="63" d="100"/>
        </p:scale>
        <p:origin x="78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377526-126C-47A9-928A-FDA8C95600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3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0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2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9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9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3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2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8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9BAE8C-4969-42B6-B4DF-BB6A54B69CD3}" type="datetimeFigureOut">
              <a:rPr lang="en-US" smtClean="0"/>
              <a:pPr>
                <a:defRPr/>
              </a:pPr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/>
          <p:nvPr/>
        </p:nvSpPr>
        <p:spPr>
          <a:xfrm>
            <a:off x="1295400" y="1905000"/>
            <a:ext cx="97536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TIẾP THEO)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457200"/>
            <a:ext cx="2394117" cy="706755"/>
          </a:xfrm>
          <a:prstGeom prst="rect">
            <a:avLst/>
          </a:prstGeom>
          <a:ln>
            <a:solidFill>
              <a:srgbClr val="C2F4F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/>
          <p:nvPr/>
        </p:nvSpPr>
        <p:spPr>
          <a:xfrm>
            <a:off x="4862732" y="762000"/>
            <a:ext cx="708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105482" name="Rectangle 10"/>
          <p:cNvSpPr/>
          <p:nvPr/>
        </p:nvSpPr>
        <p:spPr>
          <a:xfrm>
            <a:off x="1600200" y="1951037"/>
            <a:ext cx="8991600" cy="1371600"/>
          </a:xfrm>
          <a:prstGeom prst="rect">
            <a:avLst/>
          </a:prstGeom>
          <a:solidFill>
            <a:srgbClr val="C2F4FE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6600" b="1" dirty="0"/>
              <a:t>5247</a:t>
            </a:r>
          </a:p>
        </p:txBody>
      </p:sp>
      <p:sp>
        <p:nvSpPr>
          <p:cNvPr id="105503" name="Rectangle 31"/>
          <p:cNvSpPr/>
          <p:nvPr/>
        </p:nvSpPr>
        <p:spPr>
          <a:xfrm>
            <a:off x="3200399" y="2438400"/>
            <a:ext cx="778119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sz="6600" dirty="0"/>
              <a:t> </a:t>
            </a:r>
            <a:r>
              <a:rPr sz="6600" dirty="0"/>
              <a:t>=</a:t>
            </a:r>
          </a:p>
        </p:txBody>
      </p:sp>
      <p:sp>
        <p:nvSpPr>
          <p:cNvPr id="105504" name="Rectangle 32"/>
          <p:cNvSpPr/>
          <p:nvPr/>
        </p:nvSpPr>
        <p:spPr>
          <a:xfrm>
            <a:off x="4191000" y="2438400"/>
            <a:ext cx="1123950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b="1" dirty="0"/>
              <a:t>5000</a:t>
            </a:r>
          </a:p>
        </p:txBody>
      </p:sp>
      <p:sp>
        <p:nvSpPr>
          <p:cNvPr id="105505" name="Rectangle 33"/>
          <p:cNvSpPr/>
          <p:nvPr/>
        </p:nvSpPr>
        <p:spPr>
          <a:xfrm>
            <a:off x="5410199" y="2438400"/>
            <a:ext cx="778119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dirty="0"/>
              <a:t>+</a:t>
            </a:r>
          </a:p>
        </p:txBody>
      </p:sp>
      <p:sp>
        <p:nvSpPr>
          <p:cNvPr id="105506" name="Rectangle 34"/>
          <p:cNvSpPr/>
          <p:nvPr/>
        </p:nvSpPr>
        <p:spPr>
          <a:xfrm>
            <a:off x="6096000" y="2438400"/>
            <a:ext cx="1123950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b="1" dirty="0"/>
              <a:t>200</a:t>
            </a:r>
          </a:p>
        </p:txBody>
      </p:sp>
      <p:sp>
        <p:nvSpPr>
          <p:cNvPr id="105507" name="Rectangle 35"/>
          <p:cNvSpPr/>
          <p:nvPr/>
        </p:nvSpPr>
        <p:spPr>
          <a:xfrm>
            <a:off x="7211889" y="2425148"/>
            <a:ext cx="778119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dirty="0"/>
              <a:t>+</a:t>
            </a:r>
          </a:p>
        </p:txBody>
      </p:sp>
      <p:sp>
        <p:nvSpPr>
          <p:cNvPr id="105508" name="Rectangle 36"/>
          <p:cNvSpPr/>
          <p:nvPr/>
        </p:nvSpPr>
        <p:spPr>
          <a:xfrm>
            <a:off x="7821490" y="2425148"/>
            <a:ext cx="1123950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b="1" dirty="0"/>
              <a:t>40</a:t>
            </a:r>
          </a:p>
        </p:txBody>
      </p:sp>
      <p:sp>
        <p:nvSpPr>
          <p:cNvPr id="105509" name="Rectangle 37"/>
          <p:cNvSpPr/>
          <p:nvPr/>
        </p:nvSpPr>
        <p:spPr>
          <a:xfrm>
            <a:off x="8659689" y="2425148"/>
            <a:ext cx="778119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dirty="0"/>
              <a:t>+</a:t>
            </a:r>
          </a:p>
        </p:txBody>
      </p:sp>
      <p:sp>
        <p:nvSpPr>
          <p:cNvPr id="105510" name="Rectangle 38"/>
          <p:cNvSpPr/>
          <p:nvPr/>
        </p:nvSpPr>
        <p:spPr>
          <a:xfrm>
            <a:off x="8993066" y="2425148"/>
            <a:ext cx="1123950" cy="484094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6600" b="1" dirty="0"/>
              <a:t>7</a:t>
            </a: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EA9AF38F-9FD2-49B4-837B-D5F4102340B9}"/>
              </a:ext>
            </a:extLst>
          </p:cNvPr>
          <p:cNvSpPr/>
          <p:nvPr/>
        </p:nvSpPr>
        <p:spPr>
          <a:xfrm>
            <a:off x="1143000" y="3322637"/>
            <a:ext cx="457200" cy="7921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D121DE1-76A1-48D9-8E58-335827915680}"/>
              </a:ext>
            </a:extLst>
          </p:cNvPr>
          <p:cNvSpPr/>
          <p:nvPr/>
        </p:nvSpPr>
        <p:spPr>
          <a:xfrm>
            <a:off x="1371600" y="3725344"/>
            <a:ext cx="4265735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2" grpId="0" animBg="1"/>
      <p:bldP spid="105503" grpId="0"/>
      <p:bldP spid="105504" grpId="0"/>
      <p:bldP spid="105505" grpId="0"/>
      <p:bldP spid="105506" grpId="0"/>
      <p:bldP spid="105507" grpId="0"/>
      <p:bldP spid="105508" grpId="0"/>
      <p:bldP spid="105509" grpId="0"/>
      <p:bldP spid="105510" grpId="0"/>
      <p:bldP spid="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"/>
          <p:cNvSpPr/>
          <p:nvPr/>
        </p:nvSpPr>
        <p:spPr>
          <a:xfrm>
            <a:off x="4648200" y="807245"/>
            <a:ext cx="708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5124" name="Rectangle 223"/>
          <p:cNvSpPr/>
          <p:nvPr/>
        </p:nvSpPr>
        <p:spPr>
          <a:xfrm>
            <a:off x="1981200" y="1828800"/>
            <a:ext cx="8229600" cy="4648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73952" name="Rectangle 224"/>
          <p:cNvSpPr/>
          <p:nvPr/>
        </p:nvSpPr>
        <p:spPr>
          <a:xfrm>
            <a:off x="2057400" y="21336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400" b="1" dirty="0"/>
              <a:t>Viết số thành tổng:</a:t>
            </a:r>
          </a:p>
        </p:txBody>
      </p:sp>
      <p:sp>
        <p:nvSpPr>
          <p:cNvPr id="73975" name="Rectangle 247"/>
          <p:cNvSpPr/>
          <p:nvPr/>
        </p:nvSpPr>
        <p:spPr>
          <a:xfrm>
            <a:off x="2514600" y="5791200"/>
            <a:ext cx="75438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2005 = ……. + ……..  + ……. + …… = …</a:t>
            </a:r>
          </a:p>
        </p:txBody>
      </p:sp>
      <p:sp>
        <p:nvSpPr>
          <p:cNvPr id="73976" name="Rectangle 248"/>
          <p:cNvSpPr/>
          <p:nvPr/>
        </p:nvSpPr>
        <p:spPr>
          <a:xfrm>
            <a:off x="2514600" y="5181600"/>
            <a:ext cx="75438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4400 = ……. + ……..  + ……. + …… = …</a:t>
            </a:r>
          </a:p>
        </p:txBody>
      </p:sp>
      <p:sp>
        <p:nvSpPr>
          <p:cNvPr id="73977" name="Rectangle 249"/>
          <p:cNvSpPr/>
          <p:nvPr/>
        </p:nvSpPr>
        <p:spPr>
          <a:xfrm>
            <a:off x="2514600" y="4572000"/>
            <a:ext cx="75438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6790 = ……. + ……..  + ……. + …… = …</a:t>
            </a:r>
          </a:p>
        </p:txBody>
      </p:sp>
      <p:sp>
        <p:nvSpPr>
          <p:cNvPr id="73978" name="Rectangle 250"/>
          <p:cNvSpPr/>
          <p:nvPr/>
        </p:nvSpPr>
        <p:spPr>
          <a:xfrm>
            <a:off x="2514600" y="3886200"/>
            <a:ext cx="7543800" cy="533400"/>
          </a:xfrm>
          <a:prstGeom prst="rect">
            <a:avLst/>
          </a:prstGeom>
          <a:solidFill>
            <a:srgbClr val="C2F4FE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000" b="1" dirty="0"/>
              <a:t>3095 =</a:t>
            </a:r>
          </a:p>
        </p:txBody>
      </p:sp>
      <p:sp>
        <p:nvSpPr>
          <p:cNvPr id="73979" name="Rectangle 251"/>
          <p:cNvSpPr/>
          <p:nvPr/>
        </p:nvSpPr>
        <p:spPr>
          <a:xfrm>
            <a:off x="2514600" y="2743200"/>
            <a:ext cx="7543800" cy="457200"/>
          </a:xfrm>
          <a:prstGeom prst="rect">
            <a:avLst/>
          </a:prstGeom>
          <a:solidFill>
            <a:srgbClr val="C2F4FE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000" b="1" dirty="0"/>
              <a:t>5247 = 5000 + 200 + 40 + 7</a:t>
            </a:r>
          </a:p>
        </p:txBody>
      </p:sp>
      <p:sp>
        <p:nvSpPr>
          <p:cNvPr id="73980" name="Rectangle 252"/>
          <p:cNvSpPr/>
          <p:nvPr/>
        </p:nvSpPr>
        <p:spPr>
          <a:xfrm>
            <a:off x="2514600" y="3352800"/>
            <a:ext cx="75438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9683 = ……… + ……..  + ……… + ……..</a:t>
            </a:r>
          </a:p>
        </p:txBody>
      </p:sp>
      <p:sp>
        <p:nvSpPr>
          <p:cNvPr id="73981" name="Rectangle 253"/>
          <p:cNvSpPr/>
          <p:nvPr/>
        </p:nvSpPr>
        <p:spPr>
          <a:xfrm>
            <a:off x="3429000" y="3352800"/>
            <a:ext cx="8382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9000</a:t>
            </a:r>
          </a:p>
        </p:txBody>
      </p:sp>
      <p:sp>
        <p:nvSpPr>
          <p:cNvPr id="73982" name="Rectangle 254"/>
          <p:cNvSpPr/>
          <p:nvPr/>
        </p:nvSpPr>
        <p:spPr>
          <a:xfrm>
            <a:off x="4495800" y="3352800"/>
            <a:ext cx="7620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600</a:t>
            </a:r>
          </a:p>
        </p:txBody>
      </p:sp>
      <p:sp>
        <p:nvSpPr>
          <p:cNvPr id="73983" name="Rectangle 255"/>
          <p:cNvSpPr/>
          <p:nvPr/>
        </p:nvSpPr>
        <p:spPr>
          <a:xfrm>
            <a:off x="5486400" y="3352800"/>
            <a:ext cx="8382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80</a:t>
            </a:r>
          </a:p>
        </p:txBody>
      </p:sp>
      <p:sp>
        <p:nvSpPr>
          <p:cNvPr id="73984" name="Rectangle 256"/>
          <p:cNvSpPr/>
          <p:nvPr/>
        </p:nvSpPr>
        <p:spPr>
          <a:xfrm>
            <a:off x="6553200" y="3352800"/>
            <a:ext cx="7620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3</a:t>
            </a:r>
          </a:p>
        </p:txBody>
      </p:sp>
      <p:sp>
        <p:nvSpPr>
          <p:cNvPr id="73985" name="Rectangle 257"/>
          <p:cNvSpPr/>
          <p:nvPr/>
        </p:nvSpPr>
        <p:spPr>
          <a:xfrm>
            <a:off x="3429000" y="4572000"/>
            <a:ext cx="6858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6000</a:t>
            </a:r>
          </a:p>
        </p:txBody>
      </p:sp>
      <p:sp>
        <p:nvSpPr>
          <p:cNvPr id="73986" name="Rectangle 258"/>
          <p:cNvSpPr/>
          <p:nvPr/>
        </p:nvSpPr>
        <p:spPr>
          <a:xfrm>
            <a:off x="4343400" y="4572000"/>
            <a:ext cx="7620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700</a:t>
            </a:r>
          </a:p>
        </p:txBody>
      </p:sp>
      <p:sp>
        <p:nvSpPr>
          <p:cNvPr id="73987" name="Rectangle 259"/>
          <p:cNvSpPr/>
          <p:nvPr/>
        </p:nvSpPr>
        <p:spPr>
          <a:xfrm>
            <a:off x="5334000" y="45720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90</a:t>
            </a:r>
          </a:p>
        </p:txBody>
      </p:sp>
      <p:sp>
        <p:nvSpPr>
          <p:cNvPr id="73988" name="Rectangle 260"/>
          <p:cNvSpPr/>
          <p:nvPr/>
        </p:nvSpPr>
        <p:spPr>
          <a:xfrm>
            <a:off x="6172200" y="45720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0</a:t>
            </a:r>
          </a:p>
        </p:txBody>
      </p:sp>
      <p:sp>
        <p:nvSpPr>
          <p:cNvPr id="73989" name="Rectangle 261"/>
          <p:cNvSpPr/>
          <p:nvPr/>
        </p:nvSpPr>
        <p:spPr>
          <a:xfrm>
            <a:off x="6934200" y="4572000"/>
            <a:ext cx="23622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6000 + 700 + 90</a:t>
            </a:r>
          </a:p>
        </p:txBody>
      </p:sp>
      <p:sp>
        <p:nvSpPr>
          <p:cNvPr id="73990" name="Rectangle 262"/>
          <p:cNvSpPr/>
          <p:nvPr/>
        </p:nvSpPr>
        <p:spPr>
          <a:xfrm>
            <a:off x="3352800" y="5181600"/>
            <a:ext cx="7620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4000</a:t>
            </a:r>
          </a:p>
        </p:txBody>
      </p:sp>
      <p:sp>
        <p:nvSpPr>
          <p:cNvPr id="73991" name="Rectangle 263"/>
          <p:cNvSpPr/>
          <p:nvPr/>
        </p:nvSpPr>
        <p:spPr>
          <a:xfrm>
            <a:off x="4343400" y="5181600"/>
            <a:ext cx="7620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400</a:t>
            </a:r>
          </a:p>
        </p:txBody>
      </p:sp>
      <p:sp>
        <p:nvSpPr>
          <p:cNvPr id="73992" name="Rectangle 264"/>
          <p:cNvSpPr/>
          <p:nvPr/>
        </p:nvSpPr>
        <p:spPr>
          <a:xfrm>
            <a:off x="5334000" y="51816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0</a:t>
            </a:r>
          </a:p>
        </p:txBody>
      </p:sp>
      <p:sp>
        <p:nvSpPr>
          <p:cNvPr id="73993" name="Rectangle 265"/>
          <p:cNvSpPr/>
          <p:nvPr/>
        </p:nvSpPr>
        <p:spPr>
          <a:xfrm>
            <a:off x="6172200" y="51816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0</a:t>
            </a:r>
          </a:p>
        </p:txBody>
      </p:sp>
      <p:sp>
        <p:nvSpPr>
          <p:cNvPr id="73994" name="Rectangle 266"/>
          <p:cNvSpPr/>
          <p:nvPr/>
        </p:nvSpPr>
        <p:spPr>
          <a:xfrm>
            <a:off x="6934200" y="5181600"/>
            <a:ext cx="23622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4000 + 400</a:t>
            </a:r>
          </a:p>
        </p:txBody>
      </p:sp>
      <p:sp>
        <p:nvSpPr>
          <p:cNvPr id="73995" name="Rectangle 267"/>
          <p:cNvSpPr/>
          <p:nvPr/>
        </p:nvSpPr>
        <p:spPr>
          <a:xfrm>
            <a:off x="3352800" y="5791200"/>
            <a:ext cx="7620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2000</a:t>
            </a:r>
          </a:p>
        </p:txBody>
      </p:sp>
      <p:sp>
        <p:nvSpPr>
          <p:cNvPr id="73996" name="Rectangle 268"/>
          <p:cNvSpPr/>
          <p:nvPr/>
        </p:nvSpPr>
        <p:spPr>
          <a:xfrm>
            <a:off x="4343400" y="57912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0</a:t>
            </a:r>
          </a:p>
        </p:txBody>
      </p:sp>
      <p:sp>
        <p:nvSpPr>
          <p:cNvPr id="73997" name="Rectangle 269"/>
          <p:cNvSpPr/>
          <p:nvPr/>
        </p:nvSpPr>
        <p:spPr>
          <a:xfrm>
            <a:off x="5334000" y="57912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0</a:t>
            </a:r>
          </a:p>
        </p:txBody>
      </p:sp>
      <p:sp>
        <p:nvSpPr>
          <p:cNvPr id="73998" name="Rectangle 270"/>
          <p:cNvSpPr/>
          <p:nvPr/>
        </p:nvSpPr>
        <p:spPr>
          <a:xfrm>
            <a:off x="6172200" y="57912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b="1" dirty="0"/>
              <a:t>5</a:t>
            </a:r>
          </a:p>
        </p:txBody>
      </p:sp>
      <p:sp>
        <p:nvSpPr>
          <p:cNvPr id="73999" name="Rectangle 271"/>
          <p:cNvSpPr/>
          <p:nvPr/>
        </p:nvSpPr>
        <p:spPr>
          <a:xfrm>
            <a:off x="6934200" y="5791200"/>
            <a:ext cx="23622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2000 + 5</a:t>
            </a:r>
          </a:p>
        </p:txBody>
      </p:sp>
      <p:sp>
        <p:nvSpPr>
          <p:cNvPr id="74000" name="Rectangle 272"/>
          <p:cNvSpPr/>
          <p:nvPr/>
        </p:nvSpPr>
        <p:spPr>
          <a:xfrm>
            <a:off x="3505200" y="3886200"/>
            <a:ext cx="2286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3000 + 0 + 90 + 5 </a:t>
            </a:r>
          </a:p>
        </p:txBody>
      </p:sp>
      <p:sp>
        <p:nvSpPr>
          <p:cNvPr id="74001" name="Rectangle 273"/>
          <p:cNvSpPr/>
          <p:nvPr/>
        </p:nvSpPr>
        <p:spPr>
          <a:xfrm>
            <a:off x="6096000" y="3886200"/>
            <a:ext cx="2286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2000" b="1" dirty="0"/>
              <a:t>= 3000 + 90 + 5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7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7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7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7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7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7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7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7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7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7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7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7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7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7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52" grpId="0"/>
      <p:bldP spid="73975" grpId="0" animBg="1"/>
      <p:bldP spid="73976" grpId="0" animBg="1"/>
      <p:bldP spid="73977" grpId="0" animBg="1"/>
      <p:bldP spid="73978" grpId="0" animBg="1"/>
      <p:bldP spid="73979" grpId="0" animBg="1"/>
      <p:bldP spid="73980" grpId="0" animBg="1"/>
      <p:bldP spid="73981" grpId="0" animBg="1"/>
      <p:bldP spid="73982" grpId="0" animBg="1"/>
      <p:bldP spid="73983" grpId="0" animBg="1"/>
      <p:bldP spid="73984" grpId="0" animBg="1"/>
      <p:bldP spid="73985" grpId="0" animBg="1"/>
      <p:bldP spid="73986" grpId="0" animBg="1"/>
      <p:bldP spid="73987" grpId="0" animBg="1"/>
      <p:bldP spid="73988" grpId="0" animBg="1"/>
      <p:bldP spid="73989" grpId="0" animBg="1"/>
      <p:bldP spid="73990" grpId="0" animBg="1"/>
      <p:bldP spid="73991" grpId="0" animBg="1"/>
      <p:bldP spid="73992" grpId="0" animBg="1"/>
      <p:bldP spid="73993" grpId="0" animBg="1"/>
      <p:bldP spid="73994" grpId="0" animBg="1"/>
      <p:bldP spid="73995" grpId="0" animBg="1"/>
      <p:bldP spid="73996" grpId="0" animBg="1"/>
      <p:bldP spid="73997" grpId="0" animBg="1"/>
      <p:bldP spid="73998" grpId="0" animBg="1"/>
      <p:bldP spid="73999" grpId="0" animBg="1"/>
      <p:bldP spid="74000" grpId="0"/>
      <p:bldP spid="740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/>
          <p:nvPr/>
        </p:nvSpPr>
        <p:spPr>
          <a:xfrm>
            <a:off x="4800600" y="807245"/>
            <a:ext cx="708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6148" name="Rectangle 4"/>
          <p:cNvSpPr/>
          <p:nvPr/>
        </p:nvSpPr>
        <p:spPr>
          <a:xfrm>
            <a:off x="1828800" y="1828800"/>
            <a:ext cx="8229600" cy="4648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95237" name="Rectangle 5"/>
          <p:cNvSpPr/>
          <p:nvPr/>
        </p:nvSpPr>
        <p:spPr>
          <a:xfrm>
            <a:off x="1828800" y="2019300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6000" b="1" dirty="0">
                <a:sym typeface="Wingdings 2" panose="05020102010507070707" pitchFamily="18" charset="2"/>
              </a:rPr>
              <a:t></a:t>
            </a:r>
            <a:r>
              <a:rPr sz="4400" b="1" dirty="0">
                <a:sym typeface="Wingdings 2" panose="05020102010507070707" pitchFamily="18" charset="2"/>
              </a:rPr>
              <a:t> </a:t>
            </a:r>
            <a:r>
              <a:rPr sz="4400" b="1" dirty="0"/>
              <a:t>Viết các số ( theo mẫu) :</a:t>
            </a:r>
          </a:p>
        </p:txBody>
      </p:sp>
      <p:sp>
        <p:nvSpPr>
          <p:cNvPr id="95242" name="Rectangle 10"/>
          <p:cNvSpPr/>
          <p:nvPr/>
        </p:nvSpPr>
        <p:spPr>
          <a:xfrm>
            <a:off x="3581400" y="3467100"/>
            <a:ext cx="6096000" cy="685800"/>
          </a:xfrm>
          <a:prstGeom prst="rect">
            <a:avLst/>
          </a:prstGeom>
          <a:solidFill>
            <a:srgbClr val="C2F4FE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70C0"/>
                </a:solidFill>
              </a:rPr>
              <a:t>9731 = 9000 + 700 + 30 + 1</a:t>
            </a:r>
          </a:p>
        </p:txBody>
      </p:sp>
      <p:sp>
        <p:nvSpPr>
          <p:cNvPr id="95263" name="Rectangle 31"/>
          <p:cNvSpPr/>
          <p:nvPr/>
        </p:nvSpPr>
        <p:spPr>
          <a:xfrm>
            <a:off x="2097157" y="2775502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a) 9731; 1952; 6845; 5757; 9999</a:t>
            </a:r>
          </a:p>
        </p:txBody>
      </p:sp>
      <p:sp>
        <p:nvSpPr>
          <p:cNvPr id="95264" name="Rectangle 32"/>
          <p:cNvSpPr/>
          <p:nvPr/>
        </p:nvSpPr>
        <p:spPr>
          <a:xfrm>
            <a:off x="2667000" y="35814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000" b="1" dirty="0">
                <a:solidFill>
                  <a:srgbClr val="0070C0"/>
                </a:solidFill>
              </a:rPr>
              <a:t>Mẫu: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5D2E94B-F11C-4F1C-8442-7C10CB22AE95}"/>
              </a:ext>
            </a:extLst>
          </p:cNvPr>
          <p:cNvSpPr/>
          <p:nvPr/>
        </p:nvSpPr>
        <p:spPr>
          <a:xfrm>
            <a:off x="2667000" y="4223302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1952 =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B557CD1-5D80-4583-A848-79D45E6C2737}"/>
              </a:ext>
            </a:extLst>
          </p:cNvPr>
          <p:cNvSpPr/>
          <p:nvPr/>
        </p:nvSpPr>
        <p:spPr>
          <a:xfrm>
            <a:off x="4114800" y="4223302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1000 + 900 + 50 + 2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AF36F281-8974-4C20-93F3-EAA3C2E992BC}"/>
              </a:ext>
            </a:extLst>
          </p:cNvPr>
          <p:cNvSpPr/>
          <p:nvPr/>
        </p:nvSpPr>
        <p:spPr>
          <a:xfrm>
            <a:off x="2667000" y="4756702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6845 =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13B50DEC-B65A-456E-AB2F-054CA434DC8E}"/>
              </a:ext>
            </a:extLst>
          </p:cNvPr>
          <p:cNvSpPr/>
          <p:nvPr/>
        </p:nvSpPr>
        <p:spPr>
          <a:xfrm>
            <a:off x="4114800" y="4756702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6000 + 800 + 40 + 5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06A7BF04-A5D2-4E3B-B80B-02D7B6032FE0}"/>
              </a:ext>
            </a:extLst>
          </p:cNvPr>
          <p:cNvSpPr/>
          <p:nvPr/>
        </p:nvSpPr>
        <p:spPr>
          <a:xfrm>
            <a:off x="2667000" y="5290102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5757 =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2B84B9E6-04CD-4AC4-B746-3CCF5CB76B2C}"/>
              </a:ext>
            </a:extLst>
          </p:cNvPr>
          <p:cNvSpPr/>
          <p:nvPr/>
        </p:nvSpPr>
        <p:spPr>
          <a:xfrm>
            <a:off x="4114800" y="5290102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5000 + 700 + 50 + 7</a:t>
            </a:r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793967F0-C567-47EC-879B-BC9E47767126}"/>
              </a:ext>
            </a:extLst>
          </p:cNvPr>
          <p:cNvSpPr/>
          <p:nvPr/>
        </p:nvSpPr>
        <p:spPr>
          <a:xfrm>
            <a:off x="2667000" y="5823502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9999 =</a:t>
            </a: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E5623E73-F1EA-4B3A-A93A-FA6C1D626AF9}"/>
              </a:ext>
            </a:extLst>
          </p:cNvPr>
          <p:cNvSpPr/>
          <p:nvPr/>
        </p:nvSpPr>
        <p:spPr>
          <a:xfrm>
            <a:off x="4114800" y="5823502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600" b="1" dirty="0"/>
              <a:t>9000 + 900 + 90 + 9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42" grpId="0" animBg="1"/>
      <p:bldP spid="95263" grpId="0" animBg="1"/>
      <p:bldP spid="9526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/>
          <p:nvPr/>
        </p:nvSpPr>
        <p:spPr>
          <a:xfrm>
            <a:off x="4876800" y="769145"/>
            <a:ext cx="708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8196" name="Rectangle 4"/>
          <p:cNvSpPr/>
          <p:nvPr/>
        </p:nvSpPr>
        <p:spPr>
          <a:xfrm>
            <a:off x="1828800" y="1676400"/>
            <a:ext cx="8229600" cy="4648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1914939" y="1828799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6000" b="1" dirty="0">
                <a:sym typeface="Wingdings 2" panose="05020102010507070707" pitchFamily="18" charset="2"/>
              </a:rPr>
              <a:t></a:t>
            </a:r>
            <a:r>
              <a:rPr sz="4400" b="1" dirty="0">
                <a:sym typeface="Wingdings 2" panose="05020102010507070707" pitchFamily="18" charset="2"/>
              </a:rPr>
              <a:t> </a:t>
            </a:r>
            <a:r>
              <a:rPr sz="4400" b="1" dirty="0"/>
              <a:t>Viết các số ( theo mẫu ):</a:t>
            </a:r>
          </a:p>
        </p:txBody>
      </p:sp>
      <p:sp>
        <p:nvSpPr>
          <p:cNvPr id="98310" name="Rectangle 6"/>
          <p:cNvSpPr/>
          <p:nvPr/>
        </p:nvSpPr>
        <p:spPr>
          <a:xfrm>
            <a:off x="2667000" y="4038600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2002 =</a:t>
            </a:r>
          </a:p>
        </p:txBody>
      </p:sp>
      <p:sp>
        <p:nvSpPr>
          <p:cNvPr id="8199" name="Rectangle 7"/>
          <p:cNvSpPr/>
          <p:nvPr/>
        </p:nvSpPr>
        <p:spPr>
          <a:xfrm>
            <a:off x="3505200" y="3217656"/>
            <a:ext cx="3602935" cy="571156"/>
          </a:xfrm>
          <a:prstGeom prst="rect">
            <a:avLst/>
          </a:prstGeom>
          <a:solidFill>
            <a:srgbClr val="C2F4FE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70C0"/>
                </a:solidFill>
              </a:rPr>
              <a:t>6006 = 6000 + 6</a:t>
            </a:r>
          </a:p>
        </p:txBody>
      </p:sp>
      <p:sp>
        <p:nvSpPr>
          <p:cNvPr id="98312" name="Rectangle 8"/>
          <p:cNvSpPr/>
          <p:nvPr/>
        </p:nvSpPr>
        <p:spPr>
          <a:xfrm>
            <a:off x="4343400" y="403860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2000 + 2</a:t>
            </a:r>
          </a:p>
        </p:txBody>
      </p:sp>
      <p:sp>
        <p:nvSpPr>
          <p:cNvPr id="8201" name="Rectangle 9"/>
          <p:cNvSpPr/>
          <p:nvPr/>
        </p:nvSpPr>
        <p:spPr>
          <a:xfrm>
            <a:off x="2531165" y="2552873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b) 6006; 2002; 4700; 8010; 7508</a:t>
            </a:r>
          </a:p>
        </p:txBody>
      </p:sp>
      <p:sp>
        <p:nvSpPr>
          <p:cNvPr id="8202" name="Rectangle 10"/>
          <p:cNvSpPr/>
          <p:nvPr/>
        </p:nvSpPr>
        <p:spPr>
          <a:xfrm>
            <a:off x="2501348" y="3276947"/>
            <a:ext cx="646176" cy="495128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000" b="1" dirty="0">
                <a:solidFill>
                  <a:srgbClr val="0070C0"/>
                </a:solidFill>
              </a:rPr>
              <a:t>Mẫu:</a:t>
            </a:r>
          </a:p>
        </p:txBody>
      </p:sp>
      <p:sp>
        <p:nvSpPr>
          <p:cNvPr id="98315" name="Rectangle 11"/>
          <p:cNvSpPr/>
          <p:nvPr/>
        </p:nvSpPr>
        <p:spPr>
          <a:xfrm>
            <a:off x="2667000" y="4572000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4700 =</a:t>
            </a:r>
          </a:p>
        </p:txBody>
      </p:sp>
      <p:sp>
        <p:nvSpPr>
          <p:cNvPr id="98316" name="Rectangle 12"/>
          <p:cNvSpPr/>
          <p:nvPr/>
        </p:nvSpPr>
        <p:spPr>
          <a:xfrm>
            <a:off x="4343400" y="457200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4000 + 700</a:t>
            </a:r>
          </a:p>
        </p:txBody>
      </p:sp>
      <p:sp>
        <p:nvSpPr>
          <p:cNvPr id="98317" name="Rectangle 13"/>
          <p:cNvSpPr/>
          <p:nvPr/>
        </p:nvSpPr>
        <p:spPr>
          <a:xfrm>
            <a:off x="2667000" y="5105400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8010 =</a:t>
            </a:r>
          </a:p>
        </p:txBody>
      </p:sp>
      <p:sp>
        <p:nvSpPr>
          <p:cNvPr id="98318" name="Rectangle 14"/>
          <p:cNvSpPr/>
          <p:nvPr/>
        </p:nvSpPr>
        <p:spPr>
          <a:xfrm>
            <a:off x="4343400" y="510540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8000 + 10</a:t>
            </a:r>
          </a:p>
        </p:txBody>
      </p:sp>
      <p:sp>
        <p:nvSpPr>
          <p:cNvPr id="98319" name="Rectangle 15"/>
          <p:cNvSpPr/>
          <p:nvPr/>
        </p:nvSpPr>
        <p:spPr>
          <a:xfrm>
            <a:off x="2667000" y="5638800"/>
            <a:ext cx="62484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7508 =</a:t>
            </a:r>
          </a:p>
        </p:txBody>
      </p:sp>
      <p:sp>
        <p:nvSpPr>
          <p:cNvPr id="98320" name="Rectangle 16"/>
          <p:cNvSpPr/>
          <p:nvPr/>
        </p:nvSpPr>
        <p:spPr>
          <a:xfrm>
            <a:off x="4343400" y="563880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7000 + 500 + 8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2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/>
          <p:nvPr/>
        </p:nvSpPr>
        <p:spPr>
          <a:xfrm>
            <a:off x="4876800" y="684938"/>
            <a:ext cx="7086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9220" name="Rectangle 4"/>
          <p:cNvSpPr/>
          <p:nvPr/>
        </p:nvSpPr>
        <p:spPr>
          <a:xfrm>
            <a:off x="1143000" y="1600200"/>
            <a:ext cx="9982200" cy="5029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3600" dirty="0"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/>
          <p:nvPr/>
        </p:nvSpPr>
        <p:spPr>
          <a:xfrm>
            <a:off x="1209261" y="1638300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6600" b="1" dirty="0">
                <a:sym typeface="Wingdings 2" panose="05020102010507070707" pitchFamily="18" charset="2"/>
              </a:rPr>
              <a:t></a:t>
            </a:r>
            <a:r>
              <a:rPr sz="4800" b="1" dirty="0">
                <a:sym typeface="Wingdings 2" panose="05020102010507070707" pitchFamily="18" charset="2"/>
              </a:rPr>
              <a:t> </a:t>
            </a:r>
            <a:r>
              <a:rPr sz="4800" b="1" dirty="0"/>
              <a:t>Viết các tổng ( theo mẫu ):</a:t>
            </a:r>
          </a:p>
        </p:txBody>
      </p:sp>
      <p:sp>
        <p:nvSpPr>
          <p:cNvPr id="9222" name="Rectangle 10"/>
          <p:cNvSpPr/>
          <p:nvPr/>
        </p:nvSpPr>
        <p:spPr>
          <a:xfrm>
            <a:off x="3429000" y="2459139"/>
            <a:ext cx="5791200" cy="457200"/>
          </a:xfrm>
          <a:prstGeom prst="rect">
            <a:avLst/>
          </a:prstGeom>
          <a:solidFill>
            <a:srgbClr val="C2F4FE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B0F0"/>
                </a:solidFill>
              </a:rPr>
              <a:t>4000 + 500 + 60 + 7</a:t>
            </a:r>
          </a:p>
        </p:txBody>
      </p:sp>
      <p:sp>
        <p:nvSpPr>
          <p:cNvPr id="9224" name="Rectangle 27"/>
          <p:cNvSpPr/>
          <p:nvPr/>
        </p:nvSpPr>
        <p:spPr>
          <a:xfrm>
            <a:off x="2514600" y="2459139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000" b="1" dirty="0">
                <a:solidFill>
                  <a:srgbClr val="00B0F0"/>
                </a:solidFill>
              </a:rPr>
              <a:t>Mẫu:</a:t>
            </a:r>
          </a:p>
        </p:txBody>
      </p:sp>
      <p:sp>
        <p:nvSpPr>
          <p:cNvPr id="9225" name="Rectangle 28"/>
          <p:cNvSpPr/>
          <p:nvPr/>
        </p:nvSpPr>
        <p:spPr>
          <a:xfrm>
            <a:off x="1676400" y="3279978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 3000 + 600 + 10 + 2</a:t>
            </a:r>
          </a:p>
        </p:txBody>
      </p:sp>
      <p:sp>
        <p:nvSpPr>
          <p:cNvPr id="9226" name="Rectangle 29"/>
          <p:cNvSpPr/>
          <p:nvPr/>
        </p:nvSpPr>
        <p:spPr>
          <a:xfrm>
            <a:off x="1676400" y="388620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 7000 + 900 + 90 + 9</a:t>
            </a:r>
          </a:p>
        </p:txBody>
      </p:sp>
      <p:sp>
        <p:nvSpPr>
          <p:cNvPr id="97318" name="Rectangle 38"/>
          <p:cNvSpPr/>
          <p:nvPr/>
        </p:nvSpPr>
        <p:spPr>
          <a:xfrm>
            <a:off x="6629400" y="3352800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3612</a:t>
            </a:r>
          </a:p>
        </p:txBody>
      </p:sp>
      <p:sp>
        <p:nvSpPr>
          <p:cNvPr id="97319" name="Rectangle 39"/>
          <p:cNvSpPr/>
          <p:nvPr/>
        </p:nvSpPr>
        <p:spPr>
          <a:xfrm>
            <a:off x="6596270" y="3945770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7999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74C4465-9DB1-4B4B-A9E4-DC92467BD935}"/>
              </a:ext>
            </a:extLst>
          </p:cNvPr>
          <p:cNvSpPr/>
          <p:nvPr/>
        </p:nvSpPr>
        <p:spPr>
          <a:xfrm>
            <a:off x="7620000" y="2464904"/>
            <a:ext cx="1600200" cy="457200"/>
          </a:xfrm>
          <a:prstGeom prst="rect">
            <a:avLst/>
          </a:prstGeom>
          <a:solidFill>
            <a:srgbClr val="C2F4FE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B0F0"/>
                </a:solidFill>
              </a:rPr>
              <a:t>= 4567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05607D5C-8FCD-4E75-AA77-8E1119E33C06}"/>
              </a:ext>
            </a:extLst>
          </p:cNvPr>
          <p:cNvSpPr/>
          <p:nvPr/>
        </p:nvSpPr>
        <p:spPr>
          <a:xfrm>
            <a:off x="1676400" y="4475061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 </a:t>
            </a:r>
            <a:r>
              <a:rPr lang="en-US" sz="4000" b="1" dirty="0"/>
              <a:t>8</a:t>
            </a:r>
            <a:r>
              <a:rPr sz="4000" b="1" dirty="0"/>
              <a:t>000 + </a:t>
            </a:r>
            <a:r>
              <a:rPr lang="en-US" sz="4000" b="1" dirty="0"/>
              <a:t>1</a:t>
            </a:r>
            <a:r>
              <a:rPr sz="4000" b="1" dirty="0"/>
              <a:t>00 + </a:t>
            </a:r>
            <a:r>
              <a:rPr lang="en-US" sz="4000" b="1" dirty="0"/>
              <a:t>5</a:t>
            </a:r>
            <a:r>
              <a:rPr sz="4000" b="1" dirty="0"/>
              <a:t>0 + 9</a:t>
            </a: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F8C6FECE-DD99-466B-B286-2A99663EF0C5}"/>
              </a:ext>
            </a:extLst>
          </p:cNvPr>
          <p:cNvSpPr/>
          <p:nvPr/>
        </p:nvSpPr>
        <p:spPr>
          <a:xfrm>
            <a:off x="6596270" y="4534631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</a:t>
            </a:r>
            <a:r>
              <a:rPr lang="en-US" sz="4000" b="1" dirty="0"/>
              <a:t>8159</a:t>
            </a:r>
            <a:endParaRPr sz="4000" b="1" dirty="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E2A58EF-CF6E-4228-89F9-D2C45AD20508}"/>
              </a:ext>
            </a:extLst>
          </p:cNvPr>
          <p:cNvSpPr/>
          <p:nvPr/>
        </p:nvSpPr>
        <p:spPr>
          <a:xfrm>
            <a:off x="1676400" y="509503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 </a:t>
            </a:r>
            <a:r>
              <a:rPr lang="en-US" sz="4000" b="1" dirty="0"/>
              <a:t>5</a:t>
            </a:r>
            <a:r>
              <a:rPr sz="4000" b="1" dirty="0"/>
              <a:t>000 + </a:t>
            </a:r>
            <a:r>
              <a:rPr lang="en-US" sz="4000" b="1" dirty="0"/>
              <a:t>5</a:t>
            </a:r>
            <a:r>
              <a:rPr sz="4000" b="1" dirty="0"/>
              <a:t>00 + </a:t>
            </a:r>
            <a:r>
              <a:rPr lang="en-US" sz="4000" b="1" dirty="0"/>
              <a:t>5</a:t>
            </a:r>
            <a:r>
              <a:rPr sz="4000" b="1" dirty="0"/>
              <a:t>0 + </a:t>
            </a:r>
            <a:r>
              <a:rPr lang="en-US" sz="4000" b="1" dirty="0"/>
              <a:t>5</a:t>
            </a:r>
            <a:endParaRPr sz="4000" b="1" dirty="0"/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FC02D49C-6851-403C-9699-EB7303315B02}"/>
              </a:ext>
            </a:extLst>
          </p:cNvPr>
          <p:cNvSpPr/>
          <p:nvPr/>
        </p:nvSpPr>
        <p:spPr>
          <a:xfrm>
            <a:off x="6596270" y="5154600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</a:t>
            </a:r>
            <a:r>
              <a:rPr lang="en-US" sz="4000" b="1" dirty="0"/>
              <a:t>5555</a:t>
            </a:r>
            <a:endParaRPr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  <p:bldP spid="97318" grpId="0" animBg="1"/>
      <p:bldP spid="973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/>
          <p:nvPr/>
        </p:nvSpPr>
        <p:spPr>
          <a:xfrm>
            <a:off x="4876800" y="684938"/>
            <a:ext cx="7086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9220" name="Rectangle 4"/>
          <p:cNvSpPr/>
          <p:nvPr/>
        </p:nvSpPr>
        <p:spPr>
          <a:xfrm>
            <a:off x="1104900" y="1638300"/>
            <a:ext cx="9982200" cy="5029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3600" dirty="0"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/>
          <p:nvPr/>
        </p:nvSpPr>
        <p:spPr>
          <a:xfrm>
            <a:off x="1209261" y="1638300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6600" b="1" dirty="0">
                <a:sym typeface="Wingdings 2" panose="05020102010507070707" pitchFamily="18" charset="2"/>
              </a:rPr>
              <a:t></a:t>
            </a:r>
            <a:r>
              <a:rPr sz="4800" b="1" dirty="0">
                <a:sym typeface="Wingdings 2" panose="05020102010507070707" pitchFamily="18" charset="2"/>
              </a:rPr>
              <a:t> </a:t>
            </a:r>
            <a:r>
              <a:rPr sz="4800" b="1" dirty="0"/>
              <a:t>Viết các tổng ( theo mẫu ):</a:t>
            </a:r>
          </a:p>
        </p:txBody>
      </p:sp>
      <p:sp>
        <p:nvSpPr>
          <p:cNvPr id="9228" name="Rectangle 32"/>
          <p:cNvSpPr/>
          <p:nvPr/>
        </p:nvSpPr>
        <p:spPr>
          <a:xfrm>
            <a:off x="1514061" y="3335417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4000 + 400 </a:t>
            </a:r>
            <a:r>
              <a:rPr lang="en-US" sz="4000" b="1" dirty="0"/>
              <a:t> </a:t>
            </a:r>
            <a:r>
              <a:rPr sz="4000" b="1" dirty="0"/>
              <a:t>+ 4</a:t>
            </a:r>
          </a:p>
        </p:txBody>
      </p:sp>
      <p:sp>
        <p:nvSpPr>
          <p:cNvPr id="9229" name="Rectangle 33"/>
          <p:cNvSpPr/>
          <p:nvPr/>
        </p:nvSpPr>
        <p:spPr>
          <a:xfrm>
            <a:off x="2438400" y="2476500"/>
            <a:ext cx="609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000" b="1" dirty="0">
                <a:solidFill>
                  <a:srgbClr val="00B050"/>
                </a:solidFill>
              </a:rPr>
              <a:t>Mẫu:</a:t>
            </a:r>
          </a:p>
        </p:txBody>
      </p:sp>
      <p:sp>
        <p:nvSpPr>
          <p:cNvPr id="9230" name="Rectangle 34"/>
          <p:cNvSpPr/>
          <p:nvPr/>
        </p:nvSpPr>
        <p:spPr>
          <a:xfrm>
            <a:off x="3505200" y="2476499"/>
            <a:ext cx="5181600" cy="507713"/>
          </a:xfrm>
          <a:prstGeom prst="rect">
            <a:avLst/>
          </a:prstGeom>
          <a:solidFill>
            <a:srgbClr val="C2F4FE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B050"/>
                </a:solidFill>
              </a:rPr>
              <a:t>9000 + 10 + 5</a:t>
            </a:r>
          </a:p>
        </p:txBody>
      </p:sp>
      <p:sp>
        <p:nvSpPr>
          <p:cNvPr id="97321" name="Rectangle 41"/>
          <p:cNvSpPr/>
          <p:nvPr/>
        </p:nvSpPr>
        <p:spPr>
          <a:xfrm>
            <a:off x="6614491" y="3429000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4404</a:t>
            </a: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8F698FEF-03D9-4670-ADA2-6BFCE514B9BA}"/>
              </a:ext>
            </a:extLst>
          </p:cNvPr>
          <p:cNvSpPr/>
          <p:nvPr/>
        </p:nvSpPr>
        <p:spPr>
          <a:xfrm>
            <a:off x="6574735" y="2476499"/>
            <a:ext cx="1828800" cy="507713"/>
          </a:xfrm>
          <a:prstGeom prst="rect">
            <a:avLst/>
          </a:prstGeom>
          <a:solidFill>
            <a:srgbClr val="C2F4FE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B050"/>
                </a:solidFill>
              </a:rPr>
              <a:t>= 9015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1102B5F9-FC24-468E-B607-5D1E22D8D14E}"/>
              </a:ext>
            </a:extLst>
          </p:cNvPr>
          <p:cNvSpPr/>
          <p:nvPr/>
        </p:nvSpPr>
        <p:spPr>
          <a:xfrm>
            <a:off x="1510748" y="3932605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</a:t>
            </a:r>
            <a:r>
              <a:rPr lang="en-US" sz="4000" b="1" dirty="0"/>
              <a:t>6</a:t>
            </a:r>
            <a:r>
              <a:rPr sz="4000" b="1" dirty="0"/>
              <a:t>000 + </a:t>
            </a:r>
            <a:r>
              <a:rPr lang="en-US" sz="4000" b="1" dirty="0"/>
              <a:t>1</a:t>
            </a:r>
            <a:r>
              <a:rPr sz="4000" b="1" dirty="0"/>
              <a:t>0 + </a:t>
            </a:r>
            <a:r>
              <a:rPr lang="en-US" sz="4000" b="1" dirty="0"/>
              <a:t>2</a:t>
            </a:r>
            <a:endParaRPr sz="4000" b="1" dirty="0"/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57F206BA-01D5-49E7-B8D7-08D5FECF12E4}"/>
              </a:ext>
            </a:extLst>
          </p:cNvPr>
          <p:cNvSpPr/>
          <p:nvPr/>
        </p:nvSpPr>
        <p:spPr>
          <a:xfrm>
            <a:off x="6611178" y="4026188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</a:t>
            </a:r>
            <a:r>
              <a:rPr lang="en-US" sz="4000" b="1" dirty="0"/>
              <a:t>6</a:t>
            </a:r>
            <a:r>
              <a:rPr sz="4000" b="1" dirty="0"/>
              <a:t>0</a:t>
            </a:r>
            <a:r>
              <a:rPr lang="en-US" sz="4000" b="1" dirty="0"/>
              <a:t>12</a:t>
            </a:r>
            <a:endParaRPr sz="4000" b="1" dirty="0"/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A4DA8143-42E2-42BF-96F7-BEC819E76760}"/>
              </a:ext>
            </a:extLst>
          </p:cNvPr>
          <p:cNvSpPr/>
          <p:nvPr/>
        </p:nvSpPr>
        <p:spPr>
          <a:xfrm>
            <a:off x="1510748" y="4573667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</a:t>
            </a:r>
            <a:r>
              <a:rPr lang="en-US" sz="4000" b="1" dirty="0"/>
              <a:t>2</a:t>
            </a:r>
            <a:r>
              <a:rPr sz="4000" b="1" dirty="0"/>
              <a:t>000 + </a:t>
            </a:r>
            <a:r>
              <a:rPr lang="en-US" sz="4000" b="1" dirty="0"/>
              <a:t>2</a:t>
            </a:r>
            <a:r>
              <a:rPr sz="4000" b="1" dirty="0"/>
              <a:t>0 </a:t>
            </a:r>
          </a:p>
        </p:txBody>
      </p:sp>
      <p:sp>
        <p:nvSpPr>
          <p:cNvPr id="23" name="Rectangle 41">
            <a:extLst>
              <a:ext uri="{FF2B5EF4-FFF2-40B4-BE49-F238E27FC236}">
                <a16:creationId xmlns:a16="http://schemas.microsoft.com/office/drawing/2014/main" id="{401CD917-3BE6-4884-B9C0-4664EBE085C2}"/>
              </a:ext>
            </a:extLst>
          </p:cNvPr>
          <p:cNvSpPr/>
          <p:nvPr/>
        </p:nvSpPr>
        <p:spPr>
          <a:xfrm>
            <a:off x="6611178" y="4667250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</a:t>
            </a:r>
            <a:r>
              <a:rPr lang="en-US" sz="4000" b="1" dirty="0"/>
              <a:t>2</a:t>
            </a:r>
            <a:r>
              <a:rPr sz="4000" b="1" dirty="0"/>
              <a:t>0</a:t>
            </a:r>
            <a:r>
              <a:rPr lang="en-US" sz="4000" b="1" dirty="0"/>
              <a:t>2</a:t>
            </a:r>
            <a:endParaRPr sz="4000" b="1" dirty="0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EAC852B8-9091-4CC2-96BB-E2BDF29A69A3}"/>
              </a:ext>
            </a:extLst>
          </p:cNvPr>
          <p:cNvSpPr/>
          <p:nvPr/>
        </p:nvSpPr>
        <p:spPr>
          <a:xfrm>
            <a:off x="1477618" y="5203181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    </a:t>
            </a:r>
            <a:r>
              <a:rPr lang="en-US" sz="4000" b="1" dirty="0"/>
              <a:t>5</a:t>
            </a:r>
            <a:r>
              <a:rPr sz="4000" b="1" dirty="0"/>
              <a:t>000 + </a:t>
            </a:r>
            <a:r>
              <a:rPr lang="en-US" sz="4000" b="1" dirty="0"/>
              <a:t>9</a:t>
            </a:r>
            <a:endParaRPr sz="4000" b="1" dirty="0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AD91464E-7B5F-4D13-930D-AE210DA6A0C2}"/>
              </a:ext>
            </a:extLst>
          </p:cNvPr>
          <p:cNvSpPr/>
          <p:nvPr/>
        </p:nvSpPr>
        <p:spPr>
          <a:xfrm>
            <a:off x="6578048" y="5296764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/>
              <a:t>= </a:t>
            </a:r>
            <a:r>
              <a:rPr lang="en-US" sz="4000" b="1" dirty="0"/>
              <a:t>5</a:t>
            </a:r>
            <a:r>
              <a:rPr sz="4000" b="1" dirty="0"/>
              <a:t>0</a:t>
            </a:r>
            <a:r>
              <a:rPr lang="en-US" sz="4000" b="1" dirty="0"/>
              <a:t>09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8404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  <p:bldP spid="9230" grpId="0" animBg="1"/>
      <p:bldP spid="9732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/>
          <p:nvPr/>
        </p:nvSpPr>
        <p:spPr>
          <a:xfrm>
            <a:off x="4800600" y="777081"/>
            <a:ext cx="708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11268" name="Rectangle 4"/>
          <p:cNvSpPr/>
          <p:nvPr/>
        </p:nvSpPr>
        <p:spPr>
          <a:xfrm>
            <a:off x="1066800" y="1981200"/>
            <a:ext cx="10058400" cy="44196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1066800" y="2126059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6000" b="1" dirty="0">
                <a:sym typeface="Wingdings 2" panose="05020102010507070707" pitchFamily="18" charset="2"/>
              </a:rPr>
              <a:t></a:t>
            </a:r>
            <a:r>
              <a:rPr sz="4400" b="1" dirty="0">
                <a:sym typeface="Wingdings 2" panose="05020102010507070707" pitchFamily="18" charset="2"/>
              </a:rPr>
              <a:t> </a:t>
            </a:r>
            <a:r>
              <a:rPr sz="4400" b="1" dirty="0"/>
              <a:t>Viết số, biết số đó gồm:</a:t>
            </a:r>
          </a:p>
        </p:txBody>
      </p:sp>
      <p:sp>
        <p:nvSpPr>
          <p:cNvPr id="11270" name="Rectangle 7"/>
          <p:cNvSpPr/>
          <p:nvPr/>
        </p:nvSpPr>
        <p:spPr>
          <a:xfrm>
            <a:off x="1295400" y="2904056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200" b="1" dirty="0">
                <a:solidFill>
                  <a:srgbClr val="0070C0"/>
                </a:solidFill>
              </a:rPr>
              <a:t>Tám nghìn, năm trăm, năm chục, năm đơn vị</a:t>
            </a:r>
          </a:p>
        </p:txBody>
      </p:sp>
      <p:sp>
        <p:nvSpPr>
          <p:cNvPr id="100368" name="Rectangle 16"/>
          <p:cNvSpPr/>
          <p:nvPr/>
        </p:nvSpPr>
        <p:spPr>
          <a:xfrm>
            <a:off x="8915400" y="2985052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70C0"/>
                </a:solidFill>
              </a:rPr>
              <a:t>: 8555</a:t>
            </a:r>
          </a:p>
        </p:txBody>
      </p:sp>
      <p:sp>
        <p:nvSpPr>
          <p:cNvPr id="11272" name="Rectangle 21"/>
          <p:cNvSpPr/>
          <p:nvPr/>
        </p:nvSpPr>
        <p:spPr>
          <a:xfrm>
            <a:off x="1295400" y="3815253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200" b="1" dirty="0">
                <a:solidFill>
                  <a:srgbClr val="00B050"/>
                </a:solidFill>
              </a:rPr>
              <a:t>Tám nghìn, năm trăm, năm chục</a:t>
            </a:r>
          </a:p>
        </p:txBody>
      </p:sp>
      <p:sp>
        <p:nvSpPr>
          <p:cNvPr id="100374" name="Rectangle 22"/>
          <p:cNvSpPr/>
          <p:nvPr/>
        </p:nvSpPr>
        <p:spPr>
          <a:xfrm>
            <a:off x="8915400" y="3833648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00B050"/>
                </a:solidFill>
              </a:rPr>
              <a:t>: 8550</a:t>
            </a:r>
          </a:p>
        </p:txBody>
      </p:sp>
      <p:sp>
        <p:nvSpPr>
          <p:cNvPr id="11274" name="Rectangle 23"/>
          <p:cNvSpPr/>
          <p:nvPr/>
        </p:nvSpPr>
        <p:spPr>
          <a:xfrm>
            <a:off x="1285461" y="4800600"/>
            <a:ext cx="2895600" cy="4572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3200" b="1" dirty="0">
                <a:solidFill>
                  <a:srgbClr val="7030A0"/>
                </a:solidFill>
              </a:rPr>
              <a:t>Tám nghìn, năm trăm</a:t>
            </a:r>
          </a:p>
        </p:txBody>
      </p:sp>
      <p:sp>
        <p:nvSpPr>
          <p:cNvPr id="100376" name="Rectangle 24"/>
          <p:cNvSpPr/>
          <p:nvPr/>
        </p:nvSpPr>
        <p:spPr>
          <a:xfrm>
            <a:off x="8915400" y="4687957"/>
            <a:ext cx="914400" cy="304800"/>
          </a:xfrm>
          <a:prstGeom prst="rect">
            <a:avLst/>
          </a:prstGeom>
          <a:solidFill>
            <a:srgbClr val="E1FAFF"/>
          </a:solidFill>
          <a:ln w="9525">
            <a:noFill/>
          </a:ln>
        </p:spPr>
        <p:txBody>
          <a:bodyPr wrap="none" anchor="ctr" anchorCtr="0"/>
          <a:lstStyle/>
          <a:p>
            <a:r>
              <a:rPr sz="4000" b="1" dirty="0">
                <a:solidFill>
                  <a:srgbClr val="7030A0"/>
                </a:solidFill>
              </a:rPr>
              <a:t>: 8500</a:t>
            </a:r>
          </a:p>
        </p:txBody>
      </p:sp>
      <p:sp>
        <p:nvSpPr>
          <p:cNvPr id="11276" name="Rectangle 25"/>
          <p:cNvSpPr/>
          <p:nvPr/>
        </p:nvSpPr>
        <p:spPr>
          <a:xfrm>
            <a:off x="1905000" y="1752600"/>
            <a:ext cx="1447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8" grpId="0" animBg="1"/>
      <p:bldP spid="100374" grpId="0" animBg="1"/>
      <p:bldP spid="1003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/>
          <p:nvPr/>
        </p:nvSpPr>
        <p:spPr>
          <a:xfrm>
            <a:off x="4876800" y="914400"/>
            <a:ext cx="708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FF00"/>
                </a:solidFill>
              </a:rPr>
              <a:t>Các số có bốn chữ số ( tiếp theo )</a:t>
            </a:r>
          </a:p>
        </p:txBody>
      </p:sp>
      <p:sp>
        <p:nvSpPr>
          <p:cNvPr id="12292" name="Rectangle 4"/>
          <p:cNvSpPr/>
          <p:nvPr/>
        </p:nvSpPr>
        <p:spPr>
          <a:xfrm>
            <a:off x="1447800" y="2057400"/>
            <a:ext cx="9525000" cy="40386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1447800" y="2362200"/>
            <a:ext cx="937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sz="4400" b="1" dirty="0">
                <a:sym typeface="Wingdings 2" panose="05020102010507070707" pitchFamily="18" charset="2"/>
              </a:rPr>
              <a:t></a:t>
            </a:r>
            <a:r>
              <a:rPr sz="3200" b="1" dirty="0">
                <a:sym typeface="Wingdings 2" panose="05020102010507070707" pitchFamily="18" charset="2"/>
              </a:rPr>
              <a:t> </a:t>
            </a:r>
            <a:r>
              <a:rPr sz="3200" b="1" dirty="0"/>
              <a:t>Viết các số có bốn chữ số, các chữ </a:t>
            </a:r>
            <a:r>
              <a:rPr sz="3200" b="1" dirty="0" err="1"/>
              <a:t>số</a:t>
            </a:r>
            <a:r>
              <a:rPr sz="3200" b="1" dirty="0"/>
              <a:t> </a:t>
            </a:r>
            <a:r>
              <a:rPr sz="3200" b="1" dirty="0" err="1"/>
              <a:t>của</a:t>
            </a:r>
            <a:r>
              <a:rPr sz="3200" b="1" dirty="0"/>
              <a:t> mỗi số </a:t>
            </a:r>
            <a:r>
              <a:rPr sz="3200" b="1" dirty="0" err="1"/>
              <a:t>đều</a:t>
            </a:r>
            <a:r>
              <a:rPr sz="3200" b="1" dirty="0"/>
              <a:t> </a:t>
            </a:r>
            <a:endParaRPr lang="en-US" sz="3200" b="1" dirty="0"/>
          </a:p>
          <a:p>
            <a:r>
              <a:rPr sz="3200" b="1" dirty="0" err="1"/>
              <a:t>giống</a:t>
            </a:r>
            <a:r>
              <a:rPr sz="3200" b="1" dirty="0"/>
              <a:t> nhau:</a:t>
            </a:r>
          </a:p>
        </p:txBody>
      </p:sp>
      <p:sp>
        <p:nvSpPr>
          <p:cNvPr id="101382" name="Rectangle 6"/>
          <p:cNvSpPr/>
          <p:nvPr/>
        </p:nvSpPr>
        <p:spPr>
          <a:xfrm>
            <a:off x="2895600" y="34290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FFFF00"/>
                </a:solidFill>
              </a:rPr>
              <a:t>1111</a:t>
            </a:r>
          </a:p>
        </p:txBody>
      </p:sp>
      <p:sp>
        <p:nvSpPr>
          <p:cNvPr id="101388" name="Rectangle 12"/>
          <p:cNvSpPr/>
          <p:nvPr/>
        </p:nvSpPr>
        <p:spPr>
          <a:xfrm>
            <a:off x="5410200" y="3438939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92D050"/>
                </a:solidFill>
              </a:rPr>
              <a:t>2222</a:t>
            </a:r>
          </a:p>
        </p:txBody>
      </p:sp>
      <p:sp>
        <p:nvSpPr>
          <p:cNvPr id="101389" name="Rectangle 13"/>
          <p:cNvSpPr/>
          <p:nvPr/>
        </p:nvSpPr>
        <p:spPr>
          <a:xfrm>
            <a:off x="7924800" y="34290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3333</a:t>
            </a:r>
          </a:p>
        </p:txBody>
      </p:sp>
      <p:sp>
        <p:nvSpPr>
          <p:cNvPr id="101390" name="Rectangle 14"/>
          <p:cNvSpPr/>
          <p:nvPr/>
        </p:nvSpPr>
        <p:spPr>
          <a:xfrm>
            <a:off x="2895600" y="42672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chemeClr val="accent2">
                    <a:lumMod val="75000"/>
                  </a:schemeClr>
                </a:solidFill>
              </a:rPr>
              <a:t>4444</a:t>
            </a:r>
          </a:p>
        </p:txBody>
      </p:sp>
      <p:sp>
        <p:nvSpPr>
          <p:cNvPr id="101391" name="Rectangle 15"/>
          <p:cNvSpPr/>
          <p:nvPr/>
        </p:nvSpPr>
        <p:spPr>
          <a:xfrm>
            <a:off x="5486400" y="42291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002060"/>
                </a:solidFill>
              </a:rPr>
              <a:t>5555</a:t>
            </a:r>
          </a:p>
        </p:txBody>
      </p:sp>
      <p:sp>
        <p:nvSpPr>
          <p:cNvPr id="101392" name="Rectangle 16"/>
          <p:cNvSpPr/>
          <p:nvPr/>
        </p:nvSpPr>
        <p:spPr>
          <a:xfrm>
            <a:off x="2895600" y="5161722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chemeClr val="accent4">
                    <a:lumMod val="75000"/>
                  </a:schemeClr>
                </a:solidFill>
              </a:rPr>
              <a:t>7777</a:t>
            </a:r>
          </a:p>
        </p:txBody>
      </p:sp>
      <p:sp>
        <p:nvSpPr>
          <p:cNvPr id="101393" name="Rectangle 17"/>
          <p:cNvSpPr/>
          <p:nvPr/>
        </p:nvSpPr>
        <p:spPr>
          <a:xfrm>
            <a:off x="5410200" y="51054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C00000"/>
                </a:solidFill>
              </a:rPr>
              <a:t>8888</a:t>
            </a:r>
          </a:p>
        </p:txBody>
      </p:sp>
      <p:sp>
        <p:nvSpPr>
          <p:cNvPr id="101394" name="Rectangle 18"/>
          <p:cNvSpPr/>
          <p:nvPr/>
        </p:nvSpPr>
        <p:spPr>
          <a:xfrm>
            <a:off x="7924800" y="51054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chemeClr val="accent6">
                    <a:lumMod val="50000"/>
                  </a:schemeClr>
                </a:solidFill>
              </a:rPr>
              <a:t>9999</a:t>
            </a:r>
          </a:p>
        </p:txBody>
      </p:sp>
      <p:sp>
        <p:nvSpPr>
          <p:cNvPr id="101398" name="Rectangle 22"/>
          <p:cNvSpPr/>
          <p:nvPr/>
        </p:nvSpPr>
        <p:spPr>
          <a:xfrm>
            <a:off x="7924800" y="4267200"/>
            <a:ext cx="1219200" cy="457200"/>
          </a:xfrm>
          <a:prstGeom prst="rect">
            <a:avLst/>
          </a:prstGeom>
          <a:solidFill>
            <a:srgbClr val="E1FA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4800" b="1" dirty="0">
                <a:solidFill>
                  <a:srgbClr val="7030A0"/>
                </a:solidFill>
              </a:rPr>
              <a:t>6666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508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ACER</cp:lastModifiedBy>
  <cp:revision>209</cp:revision>
  <dcterms:created xsi:type="dcterms:W3CDTF">2011-11-13T09:21:07Z</dcterms:created>
  <dcterms:modified xsi:type="dcterms:W3CDTF">2022-01-23T16:14:48Z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5C7C3E5DBEFA415AAFAE33DCD53B936F</vt:lpwstr>
  </property>
  <property fmtid="{D5CDD505-2E9C-101B-9397-08002B2CF9AE}" pid="3" name="KSOProductBuildVer">
    <vt:lpwstr>1033-11.2.0.10443</vt:lpwstr>
  </property>
</Properties>
</file>